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1" r:id="rId3"/>
    <p:sldId id="262" r:id="rId4"/>
    <p:sldId id="263" r:id="rId5"/>
    <p:sldId id="264" r:id="rId6"/>
    <p:sldId id="267" r:id="rId7"/>
    <p:sldId id="266" r:id="rId8"/>
    <p:sldId id="268" r:id="rId9"/>
    <p:sldId id="265" r:id="rId10"/>
    <p:sldId id="291" r:id="rId11"/>
    <p:sldId id="269" r:id="rId12"/>
    <p:sldId id="270" r:id="rId13"/>
    <p:sldId id="271" r:id="rId14"/>
    <p:sldId id="274" r:id="rId15"/>
    <p:sldId id="272" r:id="rId16"/>
    <p:sldId id="273" r:id="rId17"/>
    <p:sldId id="275" r:id="rId18"/>
    <p:sldId id="289" r:id="rId19"/>
    <p:sldId id="29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chAlexander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420000"/>
    <a:srgbClr val="332319"/>
    <a:srgbClr val="3A0000"/>
    <a:srgbClr val="A58C51"/>
    <a:srgbClr val="213969"/>
    <a:srgbClr val="173A8D"/>
    <a:srgbClr val="003374"/>
    <a:srgbClr val="C9A093"/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-1404" y="-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-1806" y="235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2DD1C9-4BB6-422A-8F34-C157EA500BD9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997E4-EE34-411C-9FF1-22B934EF53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11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2761B-6F76-4E2E-B4FC-66EE0BF3FCDD}" type="datetimeFigureOut">
              <a:rPr lang="ru-RU" smtClean="0"/>
              <a:t>31.08.2017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1989D9-561D-4E7F-BFA9-3E04555702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534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923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 smtClean="0"/>
              <a:t>После загрузки страницы пользователь сразу сталкивается с анимированным </a:t>
            </a:r>
            <a:r>
              <a:rPr lang="ru-RU" dirty="0" err="1" smtClean="0"/>
              <a:t>дудл</a:t>
            </a:r>
            <a:r>
              <a:rPr lang="ru-RU" dirty="0" smtClean="0"/>
              <a:t>-логотипом. Анимация представлена двумя изображениями в </a:t>
            </a:r>
            <a:r>
              <a:rPr lang="en-US" dirty="0" smtClean="0"/>
              <a:t>gif</a:t>
            </a:r>
            <a:r>
              <a:rPr lang="ru-RU" dirty="0" smtClean="0"/>
              <a:t>-формате. Сперва отрабатывает анимация создания логотипа (</a:t>
            </a:r>
            <a:r>
              <a:rPr lang="en-US" dirty="0" smtClean="0"/>
              <a:t>Adobe Animate</a:t>
            </a:r>
            <a:r>
              <a:rPr lang="ru-RU" dirty="0" smtClean="0"/>
              <a:t>), затем запускается и работает циклично анимация «переливающегося логотипа»(</a:t>
            </a:r>
            <a:r>
              <a:rPr lang="en-US" dirty="0" smtClean="0"/>
              <a:t>Adobe Photoshop</a:t>
            </a:r>
            <a:r>
              <a:rPr lang="ru-RU" dirty="0" smtClean="0"/>
              <a:t>).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192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 smtClean="0"/>
              <a:t>Книга состоит из четырех разворотов, левая страница представлена информацией, предваряющей содержание открываемого модального окна, правая страница содержит изображение, кликнув на которое, открывается </a:t>
            </a:r>
            <a:r>
              <a:rPr lang="en-US" dirty="0" smtClean="0"/>
              <a:t>popup</a:t>
            </a:r>
            <a:r>
              <a:rPr lang="ru-RU" dirty="0" smtClean="0"/>
              <a:t>.</a:t>
            </a:r>
          </a:p>
          <a:p>
            <a:pPr algn="just"/>
            <a:r>
              <a:rPr lang="ru-RU" dirty="0" smtClean="0"/>
              <a:t>Все модальные окна построены по схожему принципу: вначале появляется исчезающее через непродолжительный промежуток времени задание, выполнение которого приводит к появлению надписи о событии, ждущем посетителя на мероприятии.</a:t>
            </a:r>
          </a:p>
          <a:p>
            <a:pPr algn="just"/>
            <a:endParaRPr lang="ru-RU" dirty="0" smtClean="0"/>
          </a:p>
          <a:p>
            <a:pPr algn="just"/>
            <a:r>
              <a:rPr lang="ru-RU" dirty="0"/>
              <a:t>Каждое изображение книги погружает посетителя в свой мир: кликнув по картинке, запускается анимация ее вращения, уменьшения и исчезновения, открывается новое модальное с определенным содержимым-заданием. Закрыв </a:t>
            </a:r>
            <a:r>
              <a:rPr lang="en-US" dirty="0"/>
              <a:t>popup</a:t>
            </a:r>
            <a:r>
              <a:rPr lang="ru-RU" dirty="0"/>
              <a:t>, изначальное изображение с фильтром становится цветным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2419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 smtClean="0"/>
              <a:t>Первое модальное окно создано с использованием параллакс эффекта. Посетителю необходимо «словить» кликом мыши появляющийся на опушке леса цветок папоротника, после чего он распускается и «приглашает» пользователя посетить ярмарку.</a:t>
            </a:r>
          </a:p>
          <a:p>
            <a:pPr algn="just"/>
            <a:r>
              <a:rPr lang="ru-RU" dirty="0"/>
              <a:t>Мини-игра, суть которой заключается в том, чтобы кликнуть по меняющему свое положение цветку папоротника, расположена в модальном окне №1. Сияющий цветок (</a:t>
            </a:r>
            <a:r>
              <a:rPr lang="en-US" dirty="0" err="1"/>
              <a:t>css</a:t>
            </a:r>
            <a:r>
              <a:rPr lang="ru-RU" dirty="0"/>
              <a:t>-анимация с изменением значения </a:t>
            </a:r>
            <a:r>
              <a:rPr lang="en-US" dirty="0"/>
              <a:t>filter</a:t>
            </a:r>
            <a:r>
              <a:rPr lang="ru-RU" dirty="0"/>
              <a:t>:</a:t>
            </a:r>
            <a:r>
              <a:rPr lang="en-US" dirty="0"/>
              <a:t>brightness</a:t>
            </a:r>
            <a:r>
              <a:rPr lang="ru-RU" dirty="0"/>
              <a:t>()) появляется в новом месте каждые 1,5 секунды (</a:t>
            </a:r>
            <a:r>
              <a:rPr lang="en-US" dirty="0" err="1"/>
              <a:t>setInterval</a:t>
            </a:r>
            <a:r>
              <a:rPr lang="ru-RU" dirty="0"/>
              <a:t>();). Область его появления соответствует опушке леса: по ширине 780</a:t>
            </a:r>
            <a:r>
              <a:rPr lang="en-US" dirty="0" err="1"/>
              <a:t>px</a:t>
            </a:r>
            <a:r>
              <a:rPr lang="ru-RU" dirty="0"/>
              <a:t> изображения-фона, по высоте – 100</a:t>
            </a:r>
            <a:r>
              <a:rPr lang="en-US" dirty="0" err="1"/>
              <a:t>px</a:t>
            </a:r>
            <a:r>
              <a:rPr lang="ru-RU" dirty="0"/>
              <a:t>, при этом при определении координаты </a:t>
            </a:r>
            <a:r>
              <a:rPr lang="en-US" dirty="0"/>
              <a:t>Y</a:t>
            </a:r>
            <a:r>
              <a:rPr lang="ru-RU" dirty="0"/>
              <a:t> задано смещение на 200</a:t>
            </a:r>
            <a:r>
              <a:rPr lang="en-US" dirty="0" err="1"/>
              <a:t>px</a:t>
            </a:r>
            <a:r>
              <a:rPr lang="en-US" dirty="0"/>
              <a:t> </a:t>
            </a:r>
            <a:r>
              <a:rPr lang="ru-RU" dirty="0"/>
              <a:t>вниз, чтобы цветка не было на небе и стволах деревьев. Координаты </a:t>
            </a:r>
            <a:r>
              <a:rPr lang="en-US" dirty="0"/>
              <a:t>X</a:t>
            </a:r>
            <a:r>
              <a:rPr lang="ru-RU" dirty="0"/>
              <a:t> и </a:t>
            </a:r>
            <a:r>
              <a:rPr lang="en-US" dirty="0"/>
              <a:t>Y </a:t>
            </a:r>
            <a:r>
              <a:rPr lang="ru-RU" dirty="0"/>
              <a:t>задаются случайным образом(</a:t>
            </a:r>
            <a:r>
              <a:rPr lang="en-US" dirty="0"/>
              <a:t>Math</a:t>
            </a:r>
            <a:r>
              <a:rPr lang="ru-RU" dirty="0"/>
              <a:t>.</a:t>
            </a:r>
            <a:r>
              <a:rPr lang="en-US" dirty="0"/>
              <a:t>random</a:t>
            </a:r>
            <a:r>
              <a:rPr lang="ru-RU" dirty="0"/>
              <a:t>()).</a:t>
            </a:r>
          </a:p>
          <a:p>
            <a:pPr algn="just"/>
            <a:r>
              <a:rPr lang="ru-RU" dirty="0"/>
              <a:t>При клике на цветок запускается анимация по изменению его масштаба (</a:t>
            </a:r>
            <a:r>
              <a:rPr lang="en-US" dirty="0"/>
              <a:t>transform</a:t>
            </a:r>
            <a:r>
              <a:rPr lang="ru-RU" dirty="0"/>
              <a:t>:</a:t>
            </a:r>
            <a:r>
              <a:rPr lang="en-US" dirty="0"/>
              <a:t>scale</a:t>
            </a:r>
            <a:r>
              <a:rPr lang="ru-RU" dirty="0"/>
              <a:t>()), анимация «сияния»(</a:t>
            </a:r>
            <a:r>
              <a:rPr lang="en-US" dirty="0"/>
              <a:t>transform</a:t>
            </a:r>
            <a:r>
              <a:rPr lang="ru-RU" dirty="0"/>
              <a:t>: </a:t>
            </a:r>
            <a:r>
              <a:rPr lang="en-US" dirty="0"/>
              <a:t>scale</a:t>
            </a:r>
            <a:r>
              <a:rPr lang="ru-RU" dirty="0"/>
              <a:t>() </a:t>
            </a:r>
            <a:r>
              <a:rPr lang="en-US" dirty="0"/>
              <a:t>rotate</a:t>
            </a:r>
            <a:r>
              <a:rPr lang="ru-RU" dirty="0"/>
              <a:t>()) круглых элементов и анимация появляющейся надписи-приглашения на ярмарку, что реализовано за счет добавления соответствующих классов с прописанной </a:t>
            </a:r>
            <a:r>
              <a:rPr lang="en-US" dirty="0" err="1"/>
              <a:t>css</a:t>
            </a:r>
            <a:r>
              <a:rPr lang="ru-RU" dirty="0"/>
              <a:t>-анимацией к данным элементам(</a:t>
            </a:r>
            <a:r>
              <a:rPr lang="en-US" dirty="0" err="1"/>
              <a:t>setAttribute</a:t>
            </a:r>
            <a:r>
              <a:rPr lang="ru-RU" dirty="0"/>
              <a:t>();).</a:t>
            </a:r>
          </a:p>
          <a:p>
            <a:pPr algn="just"/>
            <a:r>
              <a:rPr lang="ru-RU" dirty="0"/>
              <a:t>Повторный клик на увеличившийся в размерах цветок приводит к запуску игры сначала. При закрытии модального окна все события обнуляются.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451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 smtClean="0"/>
              <a:t>Второе модальное окно содержит распускающиеся розы, «клик» на которые вызывает замену их изображения на изображение брошей из кожи. После того, как все розы будут заменены, появляется надпись о предстоящих мастер-классах. </a:t>
            </a:r>
          </a:p>
          <a:p>
            <a:pPr algn="just"/>
            <a:r>
              <a:rPr lang="ru-RU" dirty="0"/>
              <a:t>Пользователь, кликая на появившиеся розы (</a:t>
            </a:r>
            <a:r>
              <a:rPr lang="ru-RU" dirty="0" err="1"/>
              <a:t>insertAdjacentHTML</a:t>
            </a:r>
            <a:r>
              <a:rPr lang="ru-RU" dirty="0"/>
              <a:t>() + </a:t>
            </a:r>
            <a:r>
              <a:rPr lang="en-US" dirty="0" err="1"/>
              <a:t>css</a:t>
            </a:r>
            <a:r>
              <a:rPr lang="ru-RU" dirty="0"/>
              <a:t>-анимация – изменение масштаба и прозрачности), координаты которых прописаны заранее в массиве, присваивает новый источник изображения данному контейнеру(</a:t>
            </a:r>
            <a:r>
              <a:rPr lang="en-US" dirty="0" err="1"/>
              <a:t>setAttribute</a:t>
            </a:r>
            <a:r>
              <a:rPr lang="ru-RU" dirty="0"/>
              <a:t>) и запускает </a:t>
            </a:r>
            <a:r>
              <a:rPr lang="en-US" dirty="0" err="1"/>
              <a:t>css</a:t>
            </a:r>
            <a:r>
              <a:rPr lang="ru-RU" dirty="0"/>
              <a:t>-анимацию, в результате чего изображение розы меняется на изображение изделия из кожи с применением эффекта масштабирования. Когда все 7 изображений будут заменены, появляется надпись-сообщение о предстоящих на ярмарке мастер-классах.</a:t>
            </a:r>
          </a:p>
          <a:p>
            <a:pPr algn="just"/>
            <a:r>
              <a:rPr lang="ru-RU" dirty="0"/>
              <a:t>При закрытии модального окна все динамически добавленные изображения удаляются.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0036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029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 smtClean="0"/>
              <a:t>Третье модальное окно содержит анимированный ролик и информацию о выступлениях танцевального ансамбля. Кнопки управления анимацией созданы с использованием встроенных возможностей </a:t>
            </a:r>
            <a:r>
              <a:rPr lang="en-US" dirty="0" smtClean="0"/>
              <a:t>Adobe Animate</a:t>
            </a:r>
            <a:r>
              <a:rPr lang="ru-RU" dirty="0" smtClean="0"/>
              <a:t> (</a:t>
            </a:r>
            <a:r>
              <a:rPr lang="ru-RU" dirty="0" err="1" smtClean="0"/>
              <a:t>сниппеты</a:t>
            </a:r>
            <a:r>
              <a:rPr lang="ru-RU" dirty="0" smtClean="0"/>
              <a:t> </a:t>
            </a:r>
            <a:r>
              <a:rPr lang="en-US" dirty="0" smtClean="0"/>
              <a:t>HTML</a:t>
            </a:r>
            <a:r>
              <a:rPr lang="ru-RU" dirty="0" smtClean="0"/>
              <a:t>5) и </a:t>
            </a:r>
            <a:r>
              <a:rPr lang="en-US" dirty="0" smtClean="0"/>
              <a:t>JavaScript</a:t>
            </a:r>
            <a:r>
              <a:rPr lang="ru-RU" dirty="0" smtClean="0"/>
              <a:t>.</a:t>
            </a:r>
          </a:p>
          <a:p>
            <a:pPr algn="just"/>
            <a:r>
              <a:rPr lang="ru-RU" dirty="0"/>
              <a:t>Добавление  ролика происходит динамически при открытии модального окна, при закрытии – </a:t>
            </a:r>
            <a:r>
              <a:rPr lang="en-US" dirty="0"/>
              <a:t>iframe</a:t>
            </a:r>
            <a:r>
              <a:rPr lang="ru-RU" dirty="0"/>
              <a:t> с анимацией удаляется. Помимо этого данная анимация сопровождается музыкой, поэтому при открытии </a:t>
            </a:r>
            <a:r>
              <a:rPr lang="en-US" dirty="0"/>
              <a:t>popup</a:t>
            </a:r>
            <a:r>
              <a:rPr lang="ru-RU" dirty="0"/>
              <a:t> в случае, если пользователь включил фоновую музыкальную композицию, то происходит полное снижение громкости ее звучания, при закрытии </a:t>
            </a:r>
            <a:r>
              <a:rPr lang="en-US" dirty="0"/>
              <a:t>popup</a:t>
            </a:r>
            <a:r>
              <a:rPr lang="ru-RU" dirty="0"/>
              <a:t> звук возобновляется.</a:t>
            </a:r>
            <a:endParaRPr lang="ru-RU" dirty="0" smtClean="0"/>
          </a:p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8734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 smtClean="0"/>
              <a:t>Четвертое модальное окно – игра «Паззлы». Картинку можно выбрать из 4 предложенных вариантов, перемешивание элементов случайное. После правильного складывания паззла, появляется надпись о предоставлении скидки и форма ввода адреса электронной почты для получения промо-кода. </a:t>
            </a:r>
            <a:r>
              <a:rPr lang="en-US" dirty="0" smtClean="0"/>
              <a:t>E</a:t>
            </a:r>
            <a:r>
              <a:rPr lang="ru-RU" dirty="0" smtClean="0"/>
              <a:t>-</a:t>
            </a:r>
            <a:r>
              <a:rPr lang="en-US" dirty="0" smtClean="0"/>
              <a:t>mail</a:t>
            </a:r>
            <a:r>
              <a:rPr lang="ru-RU" dirty="0" smtClean="0"/>
              <a:t> обязательно должен быть заполнен правильно, иначе появляется сообщение об ошибке. Если пользователь ввел все верно, его информируют о том, что промо-код отправлен.</a:t>
            </a:r>
          </a:p>
          <a:p>
            <a:pPr algn="just"/>
            <a:r>
              <a:rPr lang="ru-RU" dirty="0"/>
              <a:t>Пользователю на выбор предлагается 4 картинки для игры в паззл. Кликая по выбранному изображению, в определенном месте появляются перемешанные в случайном порядке элементы паззла(</a:t>
            </a:r>
            <a:r>
              <a:rPr lang="en-US" dirty="0"/>
              <a:t>Math</a:t>
            </a:r>
            <a:r>
              <a:rPr lang="ru-RU" dirty="0"/>
              <a:t>.</a:t>
            </a:r>
            <a:r>
              <a:rPr lang="en-US" dirty="0"/>
              <a:t>random</a:t>
            </a:r>
            <a:r>
              <a:rPr lang="ru-RU" dirty="0"/>
              <a:t>()). При повторном нажатии мышкой на эту же картинку элементы паззла вновь будут перемешиваться.</a:t>
            </a:r>
          </a:p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7804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 smtClean="0"/>
              <a:t>При правильном складывании паззла (использованы методы </a:t>
            </a:r>
            <a:r>
              <a:rPr lang="en-US" dirty="0" smtClean="0"/>
              <a:t>drag</a:t>
            </a:r>
            <a:r>
              <a:rPr lang="ru-RU" dirty="0" smtClean="0"/>
              <a:t>() </a:t>
            </a:r>
            <a:r>
              <a:rPr lang="en-US" dirty="0" smtClean="0"/>
              <a:t>and drop</a:t>
            </a:r>
            <a:r>
              <a:rPr lang="ru-RU" dirty="0" smtClean="0"/>
              <a:t>() </a:t>
            </a:r>
            <a:r>
              <a:rPr lang="en-US" dirty="0" smtClean="0"/>
              <a:t>JQuery</a:t>
            </a:r>
            <a:r>
              <a:rPr lang="ru-RU" dirty="0" smtClean="0"/>
              <a:t>) появляется надпись о предоставлении скидки и форма для написания адреса электронной почты. Если </a:t>
            </a:r>
            <a:r>
              <a:rPr lang="en-US" dirty="0" smtClean="0"/>
              <a:t>e</a:t>
            </a:r>
            <a:r>
              <a:rPr lang="ru-RU" dirty="0" smtClean="0"/>
              <a:t>-</a:t>
            </a:r>
            <a:r>
              <a:rPr lang="en-US" dirty="0" smtClean="0"/>
              <a:t>mail</a:t>
            </a:r>
            <a:r>
              <a:rPr lang="ru-RU" dirty="0" smtClean="0"/>
              <a:t> заполнен неправильно (проверка основана на соответствии регулярному выражению), появляется сообщение об этом, правильно – сообщение об отправленном промо-коде.</a:t>
            </a:r>
          </a:p>
          <a:p>
            <a:pPr algn="just"/>
            <a:r>
              <a:rPr lang="ru-RU" dirty="0" smtClean="0"/>
              <a:t>При закрытии модального окна все произошедшие события возвращаются на начальный этап. При выборе картинки для игры при уже появившейся форме ввода электронной почты, приводит к запуску игры и исчезновению информации о скидке.</a:t>
            </a:r>
          </a:p>
          <a:p>
            <a:pPr algn="just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479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744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763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1552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3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b="1" dirty="0" smtClean="0"/>
              <a:t>Общие признаки исследуемых сайтов</a:t>
            </a:r>
          </a:p>
          <a:p>
            <a:pPr algn="just"/>
            <a:r>
              <a:rPr lang="ru-RU" dirty="0" smtClean="0"/>
              <a:t>Яркость, красочность, необычность оформления, большое количество изображений, фоновое аудио сопровождение, наличие видео привлекает пользователя и вызывает желание остаться и изучить предложение промо-сайта. </a:t>
            </a:r>
            <a:r>
              <a:rPr lang="en-US" dirty="0" smtClean="0"/>
              <a:t>Landing page</a:t>
            </a:r>
            <a:r>
              <a:rPr lang="ru-RU" dirty="0" smtClean="0"/>
              <a:t>, </a:t>
            </a:r>
            <a:r>
              <a:rPr lang="en-US" dirty="0" smtClean="0"/>
              <a:t>parallax scrolling</a:t>
            </a:r>
            <a:r>
              <a:rPr lang="ru-RU" dirty="0" smtClean="0"/>
              <a:t>, необычные решения по переходу от одного блока содержимого к другому, анимированные </a:t>
            </a:r>
            <a:r>
              <a:rPr lang="ru-RU" dirty="0" err="1" smtClean="0"/>
              <a:t>псевдосостояния</a:t>
            </a:r>
            <a:r>
              <a:rPr lang="ru-RU" dirty="0" smtClean="0"/>
              <a:t>, </a:t>
            </a:r>
            <a:r>
              <a:rPr lang="en-US" dirty="0" smtClean="0"/>
              <a:t>flash</a:t>
            </a:r>
            <a:r>
              <a:rPr lang="ru-RU" dirty="0" smtClean="0"/>
              <a:t> и взаимодействие с пользователем способствуют продвижению продукта.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991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727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429125"/>
          </a:xfrm>
        </p:spPr>
        <p:txBody>
          <a:bodyPr/>
          <a:lstStyle/>
          <a:p>
            <a:pPr lvl="0" algn="just"/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itchFamily="34" charset="0"/>
                <a:cs typeface="Arial" panose="020B0604020202020204" pitchFamily="34" charset="0"/>
              </a:rPr>
              <a:t>При открытии сайта в браузере запускается предзагрузчик в виде бегущей вокруг земного шара линии. Стопроцентной загрузкой является момент достижения линией точки начала. По мере движения линии происходит появление изображений изделий из кожи, которые в момент 100% загрузки погружаются внутрь земного шара.</a:t>
            </a:r>
            <a:endParaRPr kumimoji="0" lang="ru-RU" alt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algn="just"/>
            <a:r>
              <a:rPr lang="ru-RU" dirty="0" smtClean="0">
                <a:cs typeface="Arial" panose="020B0604020202020204" pitchFamily="34" charset="0"/>
              </a:rPr>
              <a:t>Код </a:t>
            </a:r>
            <a:r>
              <a:rPr lang="ru-RU" dirty="0">
                <a:cs typeface="Arial" panose="020B0604020202020204" pitchFamily="34" charset="0"/>
              </a:rPr>
              <a:t>обработчика события </a:t>
            </a:r>
            <a:r>
              <a:rPr lang="en-US" dirty="0">
                <a:cs typeface="Arial" panose="020B0604020202020204" pitchFamily="34" charset="0"/>
              </a:rPr>
              <a:t>load</a:t>
            </a:r>
            <a:r>
              <a:rPr lang="ru-RU" dirty="0">
                <a:cs typeface="Arial" panose="020B0604020202020204" pitchFamily="34" charset="0"/>
              </a:rPr>
              <a:t> объекта </a:t>
            </a:r>
            <a:r>
              <a:rPr lang="en-US" dirty="0">
                <a:cs typeface="Arial" panose="020B0604020202020204" pitchFamily="34" charset="0"/>
              </a:rPr>
              <a:t>window</a:t>
            </a:r>
            <a:r>
              <a:rPr lang="ru-RU" dirty="0">
                <a:cs typeface="Arial" panose="020B0604020202020204" pitchFamily="34" charset="0"/>
              </a:rPr>
              <a:t> (</a:t>
            </a:r>
            <a:r>
              <a:rPr lang="en-US" dirty="0">
                <a:cs typeface="Arial" panose="020B0604020202020204" pitchFamily="34" charset="0"/>
              </a:rPr>
              <a:t>fade out</a:t>
            </a:r>
            <a:r>
              <a:rPr lang="ru-RU" dirty="0">
                <a:cs typeface="Arial" panose="020B0604020202020204" pitchFamily="34" charset="0"/>
              </a:rPr>
              <a:t>) приводит к исчезновению </a:t>
            </a:r>
            <a:r>
              <a:rPr lang="ru-RU" dirty="0" err="1">
                <a:cs typeface="Arial" panose="020B0604020202020204" pitchFamily="34" charset="0"/>
              </a:rPr>
              <a:t>прелоадера</a:t>
            </a:r>
            <a:r>
              <a:rPr lang="ru-RU" dirty="0">
                <a:cs typeface="Arial" panose="020B0604020202020204" pitchFamily="34" charset="0"/>
              </a:rPr>
              <a:t>. Так как анимация предзагрузчика линейная (отсутствуют многократно повторяющиеся действия), и необходимо время на ее проигрывание, элемент скрывается через определенное время с использованием метода </a:t>
            </a:r>
            <a:r>
              <a:rPr lang="en-US" dirty="0" err="1">
                <a:cs typeface="Arial" panose="020B0604020202020204" pitchFamily="34" charset="0"/>
              </a:rPr>
              <a:t>setTimeout</a:t>
            </a:r>
            <a:r>
              <a:rPr lang="ru-RU" dirty="0">
                <a:cs typeface="Arial" panose="020B0604020202020204" pitchFamily="34" charset="0"/>
              </a:rPr>
              <a:t>. </a:t>
            </a:r>
            <a:endParaRPr lang="ru-RU" dirty="0" smtClean="0">
              <a:cs typeface="Arial" panose="020B0604020202020204" pitchFamily="34" charset="0"/>
            </a:endParaRPr>
          </a:p>
          <a:p>
            <a:pPr algn="just"/>
            <a:r>
              <a:rPr lang="ru-RU" dirty="0" smtClean="0">
                <a:cs typeface="Arial" panose="020B0604020202020204" pitchFamily="34" charset="0"/>
              </a:rPr>
              <a:t>Анимация </a:t>
            </a:r>
            <a:r>
              <a:rPr lang="ru-RU" dirty="0" err="1">
                <a:cs typeface="Arial" panose="020B0604020202020204" pitchFamily="34" charset="0"/>
              </a:rPr>
              <a:t>прелоадера</a:t>
            </a:r>
            <a:r>
              <a:rPr lang="ru-RU" dirty="0">
                <a:cs typeface="Arial" panose="020B0604020202020204" pitchFamily="34" charset="0"/>
              </a:rPr>
              <a:t> основывается на том, что все участвующие в его создании элементы </a:t>
            </a:r>
            <a:r>
              <a:rPr lang="en-US" dirty="0">
                <a:cs typeface="Arial" panose="020B0604020202020204" pitchFamily="34" charset="0"/>
              </a:rPr>
              <a:t>div</a:t>
            </a:r>
            <a:r>
              <a:rPr lang="ru-RU" dirty="0">
                <a:cs typeface="Arial" panose="020B0604020202020204" pitchFamily="34" charset="0"/>
              </a:rPr>
              <a:t> расположены на разных слоях друг над другом. Два элемента прямоугольные, такого же цвета, что и фон, они скрывают круглые элементы с половинчатой окружностью. За счет поворота (</a:t>
            </a:r>
            <a:r>
              <a:rPr lang="en-US" dirty="0">
                <a:cs typeface="Arial" panose="020B0604020202020204" pitchFamily="34" charset="0"/>
              </a:rPr>
              <a:t>transform</a:t>
            </a:r>
            <a:r>
              <a:rPr lang="ru-RU" dirty="0">
                <a:cs typeface="Arial" panose="020B0604020202020204" pitchFamily="34" charset="0"/>
              </a:rPr>
              <a:t>: </a:t>
            </a:r>
            <a:r>
              <a:rPr lang="en-US" dirty="0">
                <a:cs typeface="Arial" panose="020B0604020202020204" pitchFamily="34" charset="0"/>
              </a:rPr>
              <a:t>rotate</a:t>
            </a:r>
            <a:r>
              <a:rPr lang="ru-RU" dirty="0">
                <a:cs typeface="Arial" panose="020B0604020202020204" pitchFamily="34" charset="0"/>
              </a:rPr>
              <a:t>) первого прямоугольного элемента со смещенным центром происходит открытие первого полукруга и, соответственно, его окружности, второго прямоугольного блока – второго </a:t>
            </a:r>
            <a:r>
              <a:rPr lang="ru-RU" dirty="0" smtClean="0">
                <a:cs typeface="Arial" panose="020B0604020202020204" pitchFamily="34" charset="0"/>
              </a:rPr>
              <a:t>полукруга. </a:t>
            </a:r>
            <a:r>
              <a:rPr lang="ru-RU" dirty="0">
                <a:cs typeface="Arial" panose="020B0604020202020204" pitchFamily="34" charset="0"/>
              </a:rPr>
              <a:t>И так как они находятся на разных слоях, эти повороты не приводят к закрытию соседних элементов. В момент полного открытия полукруга </a:t>
            </a:r>
            <a:r>
              <a:rPr lang="ru-RU" dirty="0" smtClean="0">
                <a:cs typeface="Arial" panose="020B0604020202020204" pitchFamily="34" charset="0"/>
              </a:rPr>
              <a:t>прямоугольники </a:t>
            </a:r>
            <a:r>
              <a:rPr lang="ru-RU" dirty="0">
                <a:cs typeface="Arial" panose="020B0604020202020204" pitchFamily="34" charset="0"/>
              </a:rPr>
              <a:t>становятся </a:t>
            </a:r>
            <a:r>
              <a:rPr lang="ru-RU" dirty="0" smtClean="0">
                <a:cs typeface="Arial" panose="020B0604020202020204" pitchFamily="34" charset="0"/>
              </a:rPr>
              <a:t>прозрачными</a:t>
            </a:r>
          </a:p>
          <a:p>
            <a:pPr algn="just"/>
            <a:r>
              <a:rPr lang="ru-RU" dirty="0">
                <a:cs typeface="Arial" panose="020B0604020202020204" pitchFamily="34" charset="0"/>
              </a:rPr>
              <a:t>Появление изображений изделий из кожи согласовано с открытием окружностей по времени. Их анимация основана на изменении масштаба (</a:t>
            </a:r>
            <a:r>
              <a:rPr lang="en-US" dirty="0">
                <a:cs typeface="Arial" panose="020B0604020202020204" pitchFamily="34" charset="0"/>
              </a:rPr>
              <a:t>transform</a:t>
            </a:r>
            <a:r>
              <a:rPr lang="ru-RU" dirty="0">
                <a:cs typeface="Arial" panose="020B0604020202020204" pitchFamily="34" charset="0"/>
              </a:rPr>
              <a:t>: </a:t>
            </a:r>
            <a:r>
              <a:rPr lang="en-US" dirty="0">
                <a:cs typeface="Arial" panose="020B0604020202020204" pitchFamily="34" charset="0"/>
              </a:rPr>
              <a:t>scale</a:t>
            </a:r>
            <a:r>
              <a:rPr lang="ru-RU" dirty="0">
                <a:cs typeface="Arial" panose="020B0604020202020204" pitchFamily="34" charset="0"/>
              </a:rPr>
              <a:t>) и перемещении (</a:t>
            </a:r>
            <a:r>
              <a:rPr lang="en-US" dirty="0">
                <a:cs typeface="Arial" panose="020B0604020202020204" pitchFamily="34" charset="0"/>
              </a:rPr>
              <a:t>transform</a:t>
            </a:r>
            <a:r>
              <a:rPr lang="ru-RU" dirty="0">
                <a:cs typeface="Arial" panose="020B0604020202020204" pitchFamily="34" charset="0"/>
              </a:rPr>
              <a:t>: </a:t>
            </a:r>
            <a:r>
              <a:rPr lang="en-US" dirty="0">
                <a:cs typeface="Arial" panose="020B0604020202020204" pitchFamily="34" charset="0"/>
              </a:rPr>
              <a:t>translate</a:t>
            </a:r>
            <a:r>
              <a:rPr lang="ru-RU" dirty="0">
                <a:cs typeface="Arial" panose="020B0604020202020204" pitchFamily="34" charset="0"/>
              </a:rPr>
              <a:t>), а так же изменении прозрачности</a:t>
            </a:r>
            <a:r>
              <a:rPr lang="ru-RU" dirty="0" smtClean="0">
                <a:cs typeface="Arial" panose="020B0604020202020204" pitchFamily="34" charset="0"/>
              </a:rPr>
              <a:t>.</a:t>
            </a:r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1100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3286125"/>
          </a:xfrm>
        </p:spPr>
        <p:txBody>
          <a:bodyPr/>
          <a:lstStyle/>
          <a:p>
            <a:pPr algn="just"/>
            <a:r>
              <a:rPr lang="ru-RU" dirty="0" smtClean="0"/>
              <a:t>Загрузка сайта начинается с предзагрузчика, после проигрывания которого открывается стартовая страница. Видимая область разделена на три части: панель управления, книга (основной контент), футер. </a:t>
            </a:r>
          </a:p>
          <a:p>
            <a:pPr algn="just"/>
            <a:r>
              <a:rPr lang="ru-RU" dirty="0" smtClean="0"/>
              <a:t>Навигация состоит из кнопки «</a:t>
            </a:r>
            <a:r>
              <a:rPr lang="en-US" dirty="0" smtClean="0"/>
              <a:t>INFO</a:t>
            </a:r>
            <a:r>
              <a:rPr lang="ru-RU" dirty="0" smtClean="0"/>
              <a:t>», открывающей модальное окно с основной информацией о ярмарке, трех кнопок, управляющих музыкальным сопровождением сайта. </a:t>
            </a:r>
          </a:p>
          <a:p>
            <a:pPr algn="just"/>
            <a:r>
              <a:rPr lang="ru-RU" dirty="0" smtClean="0"/>
              <a:t>Футер содержит ссылку на автора музыки, сопровождающей ресурс и трех кнопок-ссылок на социальные сети, где можно найти дополнительную информацию о мероприятии.</a:t>
            </a:r>
          </a:p>
          <a:p>
            <a:pPr algn="just"/>
            <a:endParaRPr lang="ru-RU" dirty="0"/>
          </a:p>
          <a:p>
            <a:pPr algn="just"/>
            <a:r>
              <a:rPr lang="ru-RU" dirty="0"/>
              <a:t>Основной фон сайта является линейным градиентом, фон модальных окон представлен теми же цветами, но в виде радиального </a:t>
            </a:r>
            <a:r>
              <a:rPr lang="ru-RU" dirty="0" smtClean="0"/>
              <a:t>градиента</a:t>
            </a:r>
          </a:p>
          <a:p>
            <a:pPr algn="just"/>
            <a:endParaRPr lang="ru-RU" dirty="0" smtClean="0"/>
          </a:p>
          <a:p>
            <a:pPr algn="just"/>
            <a:r>
              <a:rPr lang="ru-RU" dirty="0"/>
              <a:t>Интерактивный регион книги – это ее углы, </a:t>
            </a:r>
            <a:r>
              <a:rPr lang="en-US" dirty="0" err="1"/>
              <a:t>tr</a:t>
            </a:r>
            <a:r>
              <a:rPr lang="ru-RU" dirty="0"/>
              <a:t> (</a:t>
            </a:r>
            <a:r>
              <a:rPr lang="en-US" dirty="0"/>
              <a:t>top right</a:t>
            </a:r>
            <a:r>
              <a:rPr lang="ru-RU" dirty="0"/>
              <a:t>), и </a:t>
            </a:r>
            <a:r>
              <a:rPr lang="en-US" dirty="0" err="1"/>
              <a:t>br</a:t>
            </a:r>
            <a:r>
              <a:rPr lang="ru-RU" dirty="0"/>
              <a:t> (</a:t>
            </a:r>
            <a:r>
              <a:rPr lang="en-US" dirty="0"/>
              <a:t>bottom right</a:t>
            </a:r>
            <a:r>
              <a:rPr lang="ru-RU" dirty="0"/>
              <a:t>) отвечают за перелистывание книги вперед, </a:t>
            </a:r>
            <a:r>
              <a:rPr lang="en-US" dirty="0" err="1"/>
              <a:t>tl</a:t>
            </a:r>
            <a:r>
              <a:rPr lang="ru-RU" dirty="0"/>
              <a:t> (</a:t>
            </a:r>
            <a:r>
              <a:rPr lang="en-US" dirty="0"/>
              <a:t>top left</a:t>
            </a:r>
            <a:r>
              <a:rPr lang="ru-RU" dirty="0"/>
              <a:t>), и </a:t>
            </a:r>
            <a:r>
              <a:rPr lang="en-US" dirty="0" err="1"/>
              <a:t>bl</a:t>
            </a:r>
            <a:r>
              <a:rPr lang="ru-RU" dirty="0"/>
              <a:t> (</a:t>
            </a:r>
            <a:r>
              <a:rPr lang="en-US" dirty="0"/>
              <a:t>bottom left</a:t>
            </a:r>
            <a:r>
              <a:rPr lang="ru-RU" dirty="0"/>
              <a:t>) отвечают за перелистывание книги назад, </a:t>
            </a:r>
            <a:r>
              <a:rPr lang="en-US" dirty="0"/>
              <a:t>l</a:t>
            </a:r>
            <a:r>
              <a:rPr lang="ru-RU" dirty="0"/>
              <a:t>(</a:t>
            </a:r>
            <a:r>
              <a:rPr lang="en-US" dirty="0"/>
              <a:t>left</a:t>
            </a:r>
            <a:r>
              <a:rPr lang="ru-RU" dirty="0"/>
              <a:t>) и </a:t>
            </a:r>
            <a:r>
              <a:rPr lang="en-US" dirty="0"/>
              <a:t>r</a:t>
            </a:r>
            <a:r>
              <a:rPr lang="ru-RU" dirty="0"/>
              <a:t>(</a:t>
            </a:r>
            <a:r>
              <a:rPr lang="en-US" dirty="0"/>
              <a:t>right</a:t>
            </a:r>
            <a:r>
              <a:rPr lang="ru-RU" dirty="0"/>
              <a:t>) – переворачивание обложки книги. 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3529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 smtClean="0"/>
              <a:t>Основной контент, книга, листается вперед кликами по верхнему и нижнему правым углам, назад – левым углам, или нажатием левой кнопки мыши и движением ее влево или вправо, тем самым создавая эффект реального переворачивания книжной страницы. На твердой обложке в начале книги находится анимированный логотип, в конце книги – информация обо всех ожидаемых посетителя событиях на ярмарке и кнопка возврата в начало книги. Наведение мыши на твердую обложку в конце книги приводит к появлению двух вращающихся фейерверков. Форзац «приглашает» и «благодарит» посетителей сайта за их участие.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3863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ru-RU" dirty="0"/>
              <a:t>На главной странице находятся 4 внешние ссылки (социальные сети: «</a:t>
            </a:r>
            <a:r>
              <a:rPr lang="ru-RU" dirty="0" err="1"/>
              <a:t>Вконтакте</a:t>
            </a:r>
            <a:r>
              <a:rPr lang="ru-RU" dirty="0"/>
              <a:t>», «Одноклассники», «</a:t>
            </a:r>
            <a:r>
              <a:rPr lang="en-US" dirty="0"/>
              <a:t>Pinterest</a:t>
            </a:r>
            <a:r>
              <a:rPr lang="ru-RU" dirty="0"/>
              <a:t>» и «</a:t>
            </a:r>
            <a:r>
              <a:rPr lang="en-US" dirty="0" err="1"/>
              <a:t>SoundCloud</a:t>
            </a:r>
            <a:r>
              <a:rPr lang="ru-RU" dirty="0"/>
              <a:t>»), три кнопки управления музыкой (включение/выключение проигрывания, увеличение и уменьшение громкости), и кнопка, открывающая одно из модальных окон с основной информацией о мероприятии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1989D9-561D-4E7F-BFA9-3E04555702E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142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4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5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8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94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67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5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86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4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97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39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459" y="1465729"/>
            <a:ext cx="7869891" cy="4711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D9794-A4CC-42D0-9A65-24C6B9EF4076}" type="datetimeFigureOut">
              <a:rPr lang="en-US" smtClean="0"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8DF1E-33BB-4377-9A26-35481BA06C7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8906" y="1"/>
            <a:ext cx="7839635" cy="1337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0" y="2767281"/>
            <a:ext cx="9144000" cy="1323439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</p:spPr>
        <p:style>
          <a:lnRef idx="0">
            <a:schemeClr val="accent2"/>
          </a:lnRef>
          <a:fillRef idx="1003">
            <a:schemeClr val="lt1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4000" b="1" dirty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Промо-сайт ярмарки изделий ручной работы «Мир кожаных идей»</a:t>
            </a:r>
            <a:endParaRPr lang="en-US" sz="40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377372"/>
            <a:ext cx="9144000" cy="95410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>
                <a:ln w="11430"/>
                <a:solidFill>
                  <a:srgbClr val="3A0000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Институт бизнеса и менеджмента технологий </a:t>
            </a:r>
          </a:p>
          <a:p>
            <a:pPr algn="ctr"/>
            <a:r>
              <a:rPr lang="ru-RU" sz="2800" b="1" dirty="0">
                <a:ln w="11430"/>
                <a:solidFill>
                  <a:srgbClr val="3A0000"/>
                </a:solidFill>
                <a:effectLst>
                  <a:glow rad="63500">
                    <a:schemeClr val="bg1">
                      <a:alpha val="40000"/>
                    </a:schemeClr>
                  </a:glow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Белорусского государственного университета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4406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Курсовая работа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7978" y="4780983"/>
            <a:ext cx="3056022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Малышева О.М.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19515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Минск, 2017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8065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C:\Users\ShchAlexander\Desktop\Анимационная графика ИП\kursach\documents\logo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05" y="2700748"/>
            <a:ext cx="3215769" cy="2321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8" name="Picture 2" descr="C:\Users\ShchAlexander\Desktop\project\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686" y="3458658"/>
            <a:ext cx="2818579" cy="24194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C:\Users\ShchAlexander\Desktop\Анимационная графика ИП\kursach\documents\logo2.jp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094" y="4340862"/>
            <a:ext cx="3077454" cy="2321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-42862" y="129232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Анимированный </a:t>
            </a:r>
            <a:r>
              <a:rPr lang="ru-RU" sz="2800" b="1" dirty="0" err="1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дудл</a:t>
            </a:r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-логотип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923834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–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Adobe Animate + Photoshop (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покадровая анимация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sz="24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000"/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000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Подключение -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022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:\Users\ShchAlexander\Desktop\Анимационная графика ИП\kursach\documents\cnh3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113" y="2986315"/>
            <a:ext cx="5718629" cy="360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Рисунок 2" descr="C:\Users\ShchAlexander\Desktop\Анимационная графика ИП\kursach\documents\cnh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28" y="943429"/>
            <a:ext cx="6157554" cy="3461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>
            <a:off x="4310743" y="2761343"/>
            <a:ext cx="2683491" cy="2115458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Прямоугольник 6"/>
          <p:cNvSpPr/>
          <p:nvPr/>
        </p:nvSpPr>
        <p:spPr>
          <a:xfrm>
            <a:off x="-42862" y="129232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Разворот книги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14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C:\Users\ShchAlexander\Desktop\Анимационная графика ИП\kursach\documents\popup1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286" y="2864435"/>
            <a:ext cx="5065486" cy="3760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22" name="Picture 2" descr="C:\Users\ShchAlexander\Desktop\project\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" y="1431424"/>
            <a:ext cx="5181600" cy="364979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-42862" y="129232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Модальные окна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4518422" y="3381829"/>
            <a:ext cx="1606606" cy="800845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Прямоугольник 7"/>
          <p:cNvSpPr/>
          <p:nvPr/>
        </p:nvSpPr>
        <p:spPr>
          <a:xfrm>
            <a:off x="-42862" y="768566"/>
            <a:ext cx="9122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управление –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0" y="6581001"/>
            <a:ext cx="49695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 smtClean="0">
                <a:solidFill>
                  <a:srgbClr val="800000"/>
                </a:solidFill>
              </a:rPr>
              <a:t>Источник плагина «параллакс» - </a:t>
            </a:r>
            <a:r>
              <a:rPr lang="en-US" sz="1200" b="1" dirty="0" smtClean="0">
                <a:solidFill>
                  <a:srgbClr val="800000"/>
                </a:solidFill>
              </a:rPr>
              <a:t>https</a:t>
            </a:r>
            <a:r>
              <a:rPr lang="en-US" sz="1200" b="1" dirty="0">
                <a:solidFill>
                  <a:srgbClr val="800000"/>
                </a:solidFill>
              </a:rPr>
              <a:t>://github.com/stephband/jparallax</a:t>
            </a:r>
            <a:endParaRPr lang="ru-RU" sz="12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6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C:\Users\ShchAlexander\Desktop\Анимационная графика ИП\kursach\documents\popup2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14" y="2325914"/>
            <a:ext cx="4628514" cy="4288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Прямоугольник 4"/>
          <p:cNvSpPr/>
          <p:nvPr/>
        </p:nvSpPr>
        <p:spPr>
          <a:xfrm>
            <a:off x="-42862" y="129232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Модальные окна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3" name="Рисунок 2" descr="C:\Users\ShchAlexander\Desktop\Анимационная графика ИП\kursach\documents\popup21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" y="1494971"/>
            <a:ext cx="4515486" cy="42889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Прямая со стрелкой 5"/>
          <p:cNvCxnSpPr/>
          <p:nvPr/>
        </p:nvCxnSpPr>
        <p:spPr>
          <a:xfrm>
            <a:off x="2540000" y="2946400"/>
            <a:ext cx="3294743" cy="82731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21431" y="680098"/>
            <a:ext cx="9122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управление –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12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ShchAlexander\Desktop\Анимационная графика ИП\kursach\documents\popup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21" y="1767675"/>
            <a:ext cx="8352782" cy="4698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-42862" y="129232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Модальные окна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431" y="883284"/>
            <a:ext cx="9122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–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292092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C:\Users\ShchAlexander\Desktop\Анимационная графика ИП\kursach\documents\popup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5" y="1698171"/>
            <a:ext cx="8745934" cy="49678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-42862" y="129232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Модальные окна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-1" y="652452"/>
            <a:ext cx="91225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-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Adobe Animate</a:t>
            </a:r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000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Управление -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Canvas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</a:t>
            </a:r>
            <a:r>
              <a:rPr lang="en-US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5912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C:\Users\ShchAlexander\Desktop\Анимационная графика ИП\kursach\documents\popup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07" y="1766300"/>
            <a:ext cx="8653963" cy="48594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Прямоугольник 3"/>
          <p:cNvSpPr/>
          <p:nvPr/>
        </p:nvSpPr>
        <p:spPr>
          <a:xfrm>
            <a:off x="-42862" y="129232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Модальные окна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-1" y="768566"/>
            <a:ext cx="91440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управление –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0804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ShchAlexander\Desktop\Анимационная графика ИП\kursach\documents\popup5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98" y="1756229"/>
            <a:ext cx="8640059" cy="48565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-42862" y="129232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Модальные окна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1431" y="768566"/>
            <a:ext cx="91225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 управление –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1632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167350"/>
            <a:ext cx="89988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algn="just"/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оздан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промо-сайт ярмарки изделий ручной работы «Мир кожаных идей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sz="24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000" algn="just"/>
            <a:endParaRPr lang="en-US" sz="24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00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Основные характеристики:</a:t>
            </a:r>
          </a:p>
          <a:p>
            <a:pPr marL="541338" algn="just"/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нет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перегруженности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информацией</a:t>
            </a:r>
          </a:p>
          <a:p>
            <a:pPr marL="541338" algn="just"/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управление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простое и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доступное </a:t>
            </a:r>
          </a:p>
          <a:p>
            <a:pPr marL="541338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музыкальное сопровождение</a:t>
            </a:r>
          </a:p>
          <a:p>
            <a:pPr marL="541338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игровая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форма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представления информации.</a:t>
            </a:r>
          </a:p>
          <a:p>
            <a:pPr marL="180000" algn="just"/>
            <a:endParaRPr lang="ru-RU" sz="24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00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дальнейшем, применяя такие же принципы создания сайта, и изменив наполнение модальных окон, можно презентовать совершенно любой продукт, услугу, событие, бренд.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-42862" y="129232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Заключение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5215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257737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Спасибо  за внимание!</a:t>
            </a:r>
            <a:endParaRPr lang="ru-RU" sz="54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445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405973"/>
            <a:ext cx="898434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  исследовать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процесс создания промо-сайта;</a:t>
            </a:r>
          </a:p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  проанализировать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целевую аудиторию</a:t>
            </a:r>
            <a:r>
              <a:rPr lang="en-US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</a:t>
            </a:r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  исследовать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 разработки промо-сайта;</a:t>
            </a:r>
          </a:p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  провести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сравнительный анализ существующих решений;</a:t>
            </a:r>
          </a:p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  разработать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концепцию наполнения промо-сайта;</a:t>
            </a:r>
          </a:p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  разработать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технические требования к промо-сайту;</a:t>
            </a:r>
          </a:p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разработать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графические требования к промо-сайту и его наполнению;</a:t>
            </a:r>
          </a:p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разработать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программный продукт с возможностью его управления;</a:t>
            </a:r>
          </a:p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   протестировать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программный продукт</a:t>
            </a:r>
            <a:r>
              <a:rPr lang="en-US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0" y="228124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just"/>
            <a:r>
              <a:rPr lang="ru-RU" sz="2800" b="1" dirty="0">
                <a:ln w="11430"/>
                <a:solidFill>
                  <a:srgbClr val="42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Цель курсовой работы: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1882753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just"/>
            <a:r>
              <a:rPr lang="ru-RU" sz="2800" b="1" dirty="0">
                <a:ln w="11430"/>
                <a:solidFill>
                  <a:srgbClr val="42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Задачи курсовой работы: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929635"/>
            <a:ext cx="8984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algn="just"/>
            <a:r>
              <a:rPr lang="ru-RU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разработать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промо-сайт ярмарки изделий ручной работы «Мир кожаных идей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»</a:t>
            </a:r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637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I:\интернет-маркетинг\итоговый проект\454984_9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43" r="5978"/>
          <a:stretch/>
        </p:blipFill>
        <p:spPr bwMode="auto">
          <a:xfrm>
            <a:off x="2341379" y="3214059"/>
            <a:ext cx="2390275" cy="306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39999" y="1122490"/>
            <a:ext cx="64733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algn="just"/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Целевая аудитория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женщины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 лет и старше с уровнем заработка средним и выше среднего, которые следят за своей внешностью, хотят каким-то образом выделиться, иметь дизайнерские вещи.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1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Целевая аудитория 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Picture 2" descr="I:\интернет-маркетинг\итоговый проект\8458536ed667c901a966e8343aa5c1b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04" y="1282147"/>
            <a:ext cx="2088232" cy="306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731654" y="3011118"/>
            <a:ext cx="42817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algn="just"/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Также, к целевой аудитории разработанного продукта будут относиться девушки и женщины от 15-16 лет, занимающиеся рукоделием.</a:t>
            </a:r>
          </a:p>
        </p:txBody>
      </p:sp>
    </p:spTree>
    <p:extLst>
      <p:ext uri="{BB962C8B-B14F-4D97-AF65-F5344CB8AC3E}">
        <p14:creationId xmlns:p14="http://schemas.microsoft.com/office/powerpoint/2010/main" val="178614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Скругленный прямоугольник 12" descr="C:\Users\ShchAlexander\Desktop\project\Безымянный.png"/>
          <p:cNvSpPr>
            <a:spLocks noChangeAspect="1"/>
          </p:cNvSpPr>
          <p:nvPr/>
        </p:nvSpPr>
        <p:spPr>
          <a:xfrm>
            <a:off x="212817" y="688847"/>
            <a:ext cx="3415726" cy="2298167"/>
          </a:xfrm>
          <a:prstGeom prst="round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7000" r="-5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Полилиния 13"/>
          <p:cNvSpPr/>
          <p:nvPr/>
        </p:nvSpPr>
        <p:spPr>
          <a:xfrm>
            <a:off x="3628543" y="1528852"/>
            <a:ext cx="5177452" cy="618155"/>
          </a:xfrm>
          <a:custGeom>
            <a:avLst/>
            <a:gdLst>
              <a:gd name="connsiteX0" fmla="*/ 0 w 2773892"/>
              <a:gd name="connsiteY0" fmla="*/ 0 h 1029113"/>
              <a:gd name="connsiteX1" fmla="*/ 2773892 w 2773892"/>
              <a:gd name="connsiteY1" fmla="*/ 0 h 1029113"/>
              <a:gd name="connsiteX2" fmla="*/ 2773892 w 2773892"/>
              <a:gd name="connsiteY2" fmla="*/ 1029113 h 1029113"/>
              <a:gd name="connsiteX3" fmla="*/ 0 w 2773892"/>
              <a:gd name="connsiteY3" fmla="*/ 1029113 h 1029113"/>
              <a:gd name="connsiteX4" fmla="*/ 0 w 2773892"/>
              <a:gd name="connsiteY4" fmla="*/ 0 h 102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892" h="1029113">
                <a:moveTo>
                  <a:pt x="0" y="0"/>
                </a:moveTo>
                <a:lnTo>
                  <a:pt x="2773892" y="0"/>
                </a:lnTo>
                <a:lnTo>
                  <a:pt x="2773892" y="1029113"/>
                </a:lnTo>
                <a:lnTo>
                  <a:pt x="0" y="1029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kern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Промо-сайт компании </a:t>
            </a:r>
            <a:r>
              <a:rPr lang="en-US" sz="2000" kern="1200" dirty="0" err="1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Radiaktive</a:t>
            </a:r>
            <a:r>
              <a:rPr lang="en-US" sz="2000" kern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Film -</a:t>
            </a:r>
            <a:r>
              <a:rPr lang="ru-RU" sz="2000" kern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http://radioaktivefilm.com</a:t>
            </a:r>
            <a:endParaRPr lang="ru-RU" sz="2000" kern="12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Скругленный прямоугольник 14"/>
          <p:cNvSpPr>
            <a:spLocks noChangeAspect="1"/>
          </p:cNvSpPr>
          <p:nvPr/>
        </p:nvSpPr>
        <p:spPr>
          <a:xfrm>
            <a:off x="5477325" y="2478915"/>
            <a:ext cx="3328670" cy="2293453"/>
          </a:xfrm>
          <a:prstGeom prst="round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2000" r="-52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Полилиния 15"/>
          <p:cNvSpPr/>
          <p:nvPr/>
        </p:nvSpPr>
        <p:spPr>
          <a:xfrm>
            <a:off x="212817" y="3265297"/>
            <a:ext cx="5264508" cy="720687"/>
          </a:xfrm>
          <a:custGeom>
            <a:avLst/>
            <a:gdLst>
              <a:gd name="connsiteX0" fmla="*/ 0 w 2773892"/>
              <a:gd name="connsiteY0" fmla="*/ 0 h 1029113"/>
              <a:gd name="connsiteX1" fmla="*/ 2773892 w 2773892"/>
              <a:gd name="connsiteY1" fmla="*/ 0 h 1029113"/>
              <a:gd name="connsiteX2" fmla="*/ 2773892 w 2773892"/>
              <a:gd name="connsiteY2" fmla="*/ 1029113 h 1029113"/>
              <a:gd name="connsiteX3" fmla="*/ 0 w 2773892"/>
              <a:gd name="connsiteY3" fmla="*/ 1029113 h 1029113"/>
              <a:gd name="connsiteX4" fmla="*/ 0 w 2773892"/>
              <a:gd name="connsiteY4" fmla="*/ 0 h 102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892" h="1029113">
                <a:moveTo>
                  <a:pt x="0" y="0"/>
                </a:moveTo>
                <a:lnTo>
                  <a:pt x="2773892" y="0"/>
                </a:lnTo>
                <a:lnTo>
                  <a:pt x="2773892" y="1029113"/>
                </a:lnTo>
                <a:lnTo>
                  <a:pt x="0" y="1029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lvl="0"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kern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Промо-сайт «Трамвай желаний» </a:t>
            </a:r>
            <a:r>
              <a:rPr lang="en-US" sz="2000" kern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ru-RU" sz="2000" kern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https://трамвай-желаний.рф</a:t>
            </a:r>
            <a:endParaRPr lang="ru-RU" sz="2000" kern="12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Скругленный прямоугольник 16"/>
          <p:cNvSpPr>
            <a:spLocks noChangeAspect="1"/>
          </p:cNvSpPr>
          <p:nvPr/>
        </p:nvSpPr>
        <p:spPr>
          <a:xfrm>
            <a:off x="212817" y="4257812"/>
            <a:ext cx="3328670" cy="2293453"/>
          </a:xfrm>
          <a:prstGeom prst="round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3000" r="-1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Полилиния 17"/>
          <p:cNvSpPr/>
          <p:nvPr/>
        </p:nvSpPr>
        <p:spPr>
          <a:xfrm>
            <a:off x="3541486" y="5056481"/>
            <a:ext cx="5602513" cy="696113"/>
          </a:xfrm>
          <a:custGeom>
            <a:avLst/>
            <a:gdLst>
              <a:gd name="connsiteX0" fmla="*/ 0 w 2773892"/>
              <a:gd name="connsiteY0" fmla="*/ 0 h 1029113"/>
              <a:gd name="connsiteX1" fmla="*/ 2773892 w 2773892"/>
              <a:gd name="connsiteY1" fmla="*/ 0 h 1029113"/>
              <a:gd name="connsiteX2" fmla="*/ 2773892 w 2773892"/>
              <a:gd name="connsiteY2" fmla="*/ 1029113 h 1029113"/>
              <a:gd name="connsiteX3" fmla="*/ 0 w 2773892"/>
              <a:gd name="connsiteY3" fmla="*/ 1029113 h 1029113"/>
              <a:gd name="connsiteX4" fmla="*/ 0 w 2773892"/>
              <a:gd name="connsiteY4" fmla="*/ 0 h 102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3892" h="1029113">
                <a:moveTo>
                  <a:pt x="0" y="0"/>
                </a:moveTo>
                <a:lnTo>
                  <a:pt x="2773892" y="0"/>
                </a:lnTo>
                <a:lnTo>
                  <a:pt x="2773892" y="1029113"/>
                </a:lnTo>
                <a:lnTo>
                  <a:pt x="0" y="10291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2000" kern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Промо-сайт пельменей «Сибирская коллекция» </a:t>
            </a:r>
            <a:r>
              <a:rPr lang="en-US" sz="2000" kern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ru-RU" sz="2000" kern="12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http://shmpk.ru</a:t>
            </a:r>
            <a:endParaRPr lang="ru-RU" sz="2000" kern="12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Лучшие промо-сайты </a:t>
            </a:r>
            <a:r>
              <a:rPr lang="ru-RU" sz="2800" b="1" dirty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Р</a:t>
            </a:r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унета 2017 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707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097901"/>
            <a:ext cx="895531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привлечь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можно больше посетителей, тем самым увеличить количество потенциальных покупателей производимых кожаных изделий. </a:t>
            </a:r>
            <a:endParaRPr lang="ru-RU" sz="24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000" algn="just"/>
            <a:endParaRPr lang="ru-RU" sz="24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000" algn="just"/>
            <a:endParaRPr lang="ru-RU" sz="24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000" algn="just"/>
            <a:endParaRPr lang="ru-RU" sz="2800" b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проинформировать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посетителя сайта о ярмарке;</a:t>
            </a:r>
          </a:p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создать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положительный образ предстоящего события;</a:t>
            </a:r>
          </a:p>
          <a:p>
            <a:pPr marL="180000" lvl="0" algn="just"/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вызвать </a:t>
            </a:r>
            <a:r>
              <a:rPr lang="ru-RU" sz="24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желание поучаствовать в мероприятии.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336683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180000" algn="just"/>
            <a:r>
              <a:rPr lang="ru-RU" sz="2800" b="1" dirty="0">
                <a:ln w="11430"/>
                <a:solidFill>
                  <a:srgbClr val="42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Основная цель ресурса: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0" y="2575228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180000" algn="just"/>
            <a:r>
              <a:rPr lang="ru-RU" sz="2800" b="1" dirty="0">
                <a:ln w="11430"/>
                <a:solidFill>
                  <a:srgbClr val="42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Преследуемые задачи:</a:t>
            </a:r>
          </a:p>
        </p:txBody>
      </p:sp>
    </p:spTree>
    <p:extLst>
      <p:ext uri="{BB962C8B-B14F-4D97-AF65-F5344CB8AC3E}">
        <p14:creationId xmlns:p14="http://schemas.microsoft.com/office/powerpoint/2010/main" val="9181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105490"/>
            <a:ext cx="9144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indent="45085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45085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normalizeH="0" baseline="0" dirty="0" smtClean="0" bmk="">
                <a:ln w="11430"/>
                <a:solidFill>
                  <a:srgbClr val="3A0000"/>
                </a:solidFill>
                <a:latin typeface="+mn-lt"/>
                <a:ea typeface="Times New Roman" pitchFamily="18" charset="0"/>
                <a:cs typeface="Arial" pitchFamily="34" charset="0"/>
              </a:rPr>
              <a:t>Предзагрузчик</a:t>
            </a:r>
            <a:endParaRPr kumimoji="0" lang="ru-RU" altLang="ru-RU" sz="2800" b="1" i="0" u="none" strike="noStrike" normalizeH="0" baseline="0" dirty="0" smtClean="0">
              <a:ln w="11430"/>
              <a:solidFill>
                <a:srgbClr val="3A0000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2052" name="Рисунок 16" descr="предзагрузчик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6" y="3200623"/>
            <a:ext cx="8787765" cy="3440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 descr="C:\Users\ShchAlexander\Desktop\Анимационная графика ИП\kursach\documents\prel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36" y="750879"/>
            <a:ext cx="2480945" cy="2257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78116" y="750879"/>
            <a:ext cx="34737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Создание –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+ HTML</a:t>
            </a:r>
            <a:endParaRPr lang="ru-RU" sz="2400" dirty="0" smtClean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sz="24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ru-RU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Подключение - </a:t>
            </a:r>
            <a:r>
              <a:rPr lang="en-US" sz="2400" dirty="0" smtClean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583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ShchAlexander\Desktop\Анимационная графика ИП\kursach\documents\cnh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0" y="1693118"/>
            <a:ext cx="8691787" cy="48878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-4" y="120300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Стартовая страница промо-сайта</a:t>
            </a:r>
            <a:endParaRPr lang="ru-RU" sz="2800" b="1" dirty="0">
              <a:ln w="11430"/>
              <a:solidFill>
                <a:srgbClr val="3A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" y="6581001"/>
            <a:ext cx="9143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rgbClr val="800000"/>
                </a:solidFill>
              </a:rPr>
              <a:t>Источник плагина «листаемой книги» - </a:t>
            </a:r>
            <a:r>
              <a:rPr lang="en-US" sz="1200" b="1" dirty="0" smtClean="0">
                <a:solidFill>
                  <a:srgbClr val="800000"/>
                </a:solidFill>
              </a:rPr>
              <a:t>http</a:t>
            </a:r>
            <a:r>
              <a:rPr lang="en-US" sz="1200" b="1" dirty="0">
                <a:solidFill>
                  <a:srgbClr val="800000"/>
                </a:solidFill>
              </a:rPr>
              <a:t>://turnjs.com/#</a:t>
            </a:r>
            <a:endParaRPr lang="ru-RU" sz="1200" b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9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C:\Users\ShchAlexander\Desktop\Анимационная графика ИП\kursach\documents\cnh4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510" y="3897539"/>
            <a:ext cx="4930775" cy="2771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74" name="Picture 2" descr="C:\Users\ShchAlexander\Desktop\project\Безымянный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9"/>
          <a:stretch/>
        </p:blipFill>
        <p:spPr bwMode="auto">
          <a:xfrm>
            <a:off x="188686" y="1411677"/>
            <a:ext cx="5312920" cy="2877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4" y="120300"/>
            <a:ext cx="9143999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Плагин</a:t>
            </a:r>
            <a:r>
              <a:rPr lang="en-US" sz="2800" b="1" dirty="0" smtClean="0">
                <a:ln w="11430"/>
                <a:solidFill>
                  <a:srgbClr val="3A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“Turns”</a:t>
            </a:r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 в работе </a:t>
            </a:r>
            <a:endParaRPr lang="ru-RU" sz="2800" b="1" dirty="0">
              <a:ln w="11430"/>
              <a:solidFill>
                <a:srgbClr val="3A0000"/>
              </a:solidFill>
              <a:effectLst>
                <a:glow rad="635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4275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 descr="C:\Users\ShchAlexander\Desktop\Анимационная графика ИП\kursach\documents\схема.jpg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4" y="914401"/>
            <a:ext cx="5851057" cy="54460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Прямоугольник 2"/>
          <p:cNvSpPr/>
          <p:nvPr/>
        </p:nvSpPr>
        <p:spPr>
          <a:xfrm>
            <a:off x="-47858" y="27632"/>
            <a:ext cx="9144000" cy="52322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Схема взаимодействия </a:t>
            </a:r>
            <a:r>
              <a:rPr lang="ru-RU" sz="2800" b="1" dirty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элементов </a:t>
            </a:r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сайта </a:t>
            </a:r>
            <a:r>
              <a:rPr lang="ru-RU" sz="2800" b="1" dirty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между </a:t>
            </a:r>
            <a:r>
              <a:rPr lang="ru-RU" sz="2800" b="1" dirty="0" smtClean="0">
                <a:ln w="11430"/>
                <a:solidFill>
                  <a:srgbClr val="3A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собой</a:t>
            </a:r>
            <a:endParaRPr lang="ru-RU" sz="2800" b="1" dirty="0">
              <a:ln w="11430"/>
              <a:solidFill>
                <a:srgbClr val="3A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54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1051</TotalTime>
  <Words>1786</Words>
  <Application>Microsoft Office PowerPoint</Application>
  <PresentationFormat>Экран (4:3)</PresentationFormat>
  <Paragraphs>124</Paragraphs>
  <Slides>19</Slides>
  <Notes>19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PJSC "New Engineering Technologies"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Markasian, Pavel (KIEVH)</dc:creator>
  <cp:lastModifiedBy>ShchAlexander</cp:lastModifiedBy>
  <cp:revision>115</cp:revision>
  <dcterms:created xsi:type="dcterms:W3CDTF">2016-11-18T14:12:19Z</dcterms:created>
  <dcterms:modified xsi:type="dcterms:W3CDTF">2017-08-31T19:17:23Z</dcterms:modified>
</cp:coreProperties>
</file>